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451" r:id="rId5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lpin" initials="c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DD3"/>
    <a:srgbClr val="50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7551" autoAdjust="0"/>
    <p:restoredTop sz="65102" autoAdjust="0"/>
  </p:normalViewPr>
  <p:slideViewPr>
    <p:cSldViewPr>
      <p:cViewPr>
        <p:scale>
          <a:sx n="53" d="100"/>
          <a:sy n="53" d="100"/>
        </p:scale>
        <p:origin x="-2268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034" y="-96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9025" cy="469264"/>
          </a:xfrm>
          <a:prstGeom prst="rect">
            <a:avLst/>
          </a:prstGeom>
        </p:spPr>
        <p:txBody>
          <a:bodyPr vert="horz" lIns="92450" tIns="46224" rIns="92450" bIns="462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845" y="1"/>
            <a:ext cx="3079025" cy="469264"/>
          </a:xfrm>
          <a:prstGeom prst="rect">
            <a:avLst/>
          </a:prstGeom>
        </p:spPr>
        <p:txBody>
          <a:bodyPr vert="horz" lIns="92450" tIns="46224" rIns="92450" bIns="462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CA5E30-9F6B-47E3-8E85-A8877282B881}" type="datetimeFigureOut">
              <a:rPr lang="en-US"/>
              <a:pPr>
                <a:defRPr/>
              </a:pPr>
              <a:t>3/12/2014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611"/>
            <a:ext cx="3079025" cy="469264"/>
          </a:xfrm>
          <a:prstGeom prst="rect">
            <a:avLst/>
          </a:prstGeom>
        </p:spPr>
        <p:txBody>
          <a:bodyPr vert="horz" lIns="92450" tIns="46224" rIns="92450" bIns="462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845" y="8917611"/>
            <a:ext cx="3079025" cy="469264"/>
          </a:xfrm>
          <a:prstGeom prst="rect">
            <a:avLst/>
          </a:prstGeom>
        </p:spPr>
        <p:txBody>
          <a:bodyPr vert="horz" lIns="92450" tIns="46224" rIns="92450" bIns="462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FDD164-DB9C-469C-9F40-E13B3C1BD0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678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418" cy="469264"/>
          </a:xfrm>
          <a:prstGeom prst="rect">
            <a:avLst/>
          </a:prstGeom>
        </p:spPr>
        <p:txBody>
          <a:bodyPr vert="horz" lIns="94206" tIns="47103" rIns="94206" bIns="471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452" y="1"/>
            <a:ext cx="3077418" cy="469264"/>
          </a:xfrm>
          <a:prstGeom prst="rect">
            <a:avLst/>
          </a:prstGeom>
        </p:spPr>
        <p:txBody>
          <a:bodyPr vert="horz" lIns="94206" tIns="47103" rIns="94206" bIns="471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A93E99-8537-420E-8BC0-F6E97BF99484}" type="datetimeFigureOut">
              <a:rPr lang="en-US"/>
              <a:pPr>
                <a:defRPr/>
              </a:pPr>
              <a:t>3/12/2014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2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6" tIns="47103" rIns="94206" bIns="4710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27" y="4458806"/>
            <a:ext cx="5682622" cy="4224974"/>
          </a:xfrm>
          <a:prstGeom prst="rect">
            <a:avLst/>
          </a:prstGeom>
        </p:spPr>
        <p:txBody>
          <a:bodyPr vert="horz" lIns="94206" tIns="47103" rIns="94206" bIns="4710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611"/>
            <a:ext cx="3077418" cy="469264"/>
          </a:xfrm>
          <a:prstGeom prst="rect">
            <a:avLst/>
          </a:prstGeom>
        </p:spPr>
        <p:txBody>
          <a:bodyPr vert="horz" lIns="94206" tIns="47103" rIns="94206" bIns="471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452" y="8917611"/>
            <a:ext cx="3077418" cy="469264"/>
          </a:xfrm>
          <a:prstGeom prst="rect">
            <a:avLst/>
          </a:prstGeom>
        </p:spPr>
        <p:txBody>
          <a:bodyPr vert="horz" lIns="94206" tIns="47103" rIns="94206" bIns="4710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D0185E-DDDC-444E-81D3-3939604D8D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562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0675"/>
            <a:ext cx="8229600" cy="4876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9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90675"/>
            <a:ext cx="4038600" cy="4876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90675"/>
            <a:ext cx="4038600" cy="4876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7097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85975"/>
            <a:ext cx="4040188" cy="43815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17097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85975"/>
            <a:ext cx="4041775" cy="43815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38250"/>
            <a:ext cx="5111750" cy="52863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8000"/>
            <a:ext cx="3008313" cy="45620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 userDrawn="1"/>
        </p:nvSpPr>
        <p:spPr>
          <a:xfrm>
            <a:off x="0" y="6456363"/>
            <a:ext cx="9144000" cy="40163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3"/>
          <p:cNvSpPr/>
          <p:nvPr userDrawn="1"/>
        </p:nvSpPr>
        <p:spPr>
          <a:xfrm flipH="1">
            <a:off x="0" y="5092700"/>
            <a:ext cx="4572000" cy="1363663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4"/>
          <p:cNvSpPr/>
          <p:nvPr userDrawn="1"/>
        </p:nvSpPr>
        <p:spPr>
          <a:xfrm flipH="1">
            <a:off x="4572000" y="5092700"/>
            <a:ext cx="1262063" cy="1363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5"/>
          <p:cNvSpPr/>
          <p:nvPr userDrawn="1"/>
        </p:nvSpPr>
        <p:spPr>
          <a:xfrm flipH="1">
            <a:off x="5834063" y="5092700"/>
            <a:ext cx="3309937" cy="13636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3081845"/>
            <a:ext cx="7772400" cy="10207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85800" y="4102608"/>
            <a:ext cx="6400800" cy="990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4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7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8518070" y="6007100"/>
            <a:ext cx="511629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eaLnBrk="1" hangingPunct="1"/>
            <a:fld id="{9A7FF2BC-6DA7-4A40-AA14-9CBC7E94CD29}" type="slidenum">
              <a:rPr lang="en-US" smtClean="0"/>
              <a:pPr eaLnBrk="1" hangingPunct="1"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910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0"/>
            <a:ext cx="9144000" cy="927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610350"/>
            <a:ext cx="9144000" cy="2476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prstClr val="white"/>
                </a:solidFill>
              </a:rPr>
              <a:t>Nevada Governor’s Office of Energy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13"/>
          <p:cNvSpPr>
            <a:spLocks noGrp="1"/>
          </p:cNvSpPr>
          <p:nvPr>
            <p:ph type="title"/>
          </p:nvPr>
        </p:nvSpPr>
        <p:spPr bwMode="auto">
          <a:xfrm>
            <a:off x="148297" y="0"/>
            <a:ext cx="56642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Text Placeholder 14"/>
          <p:cNvSpPr>
            <a:spLocks noGrp="1"/>
          </p:cNvSpPr>
          <p:nvPr>
            <p:ph type="body" idx="1"/>
          </p:nvPr>
        </p:nvSpPr>
        <p:spPr bwMode="auto">
          <a:xfrm>
            <a:off x="457200" y="1590675"/>
            <a:ext cx="8229600" cy="480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" name="Text Placeholder 9"/>
          <p:cNvSpPr txBox="1">
            <a:spLocks/>
          </p:cNvSpPr>
          <p:nvPr/>
        </p:nvSpPr>
        <p:spPr>
          <a:xfrm>
            <a:off x="130175" y="6616700"/>
            <a:ext cx="7286625" cy="2413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>
              <a:buNone/>
              <a:defRPr sz="1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031" name="Group 20"/>
          <p:cNvGrpSpPr>
            <a:grpSpLocks/>
          </p:cNvGrpSpPr>
          <p:nvPr/>
        </p:nvGrpSpPr>
        <p:grpSpPr bwMode="auto">
          <a:xfrm flipH="1" flipV="1">
            <a:off x="0" y="831054"/>
            <a:ext cx="9144000" cy="145257"/>
            <a:chOff x="0" y="832104"/>
            <a:chExt cx="9144000" cy="54864"/>
          </a:xfrm>
        </p:grpSpPr>
        <p:sp>
          <p:nvSpPr>
            <p:cNvPr id="23" name="Rectangle 22"/>
            <p:cNvSpPr/>
            <p:nvPr userDrawn="1"/>
          </p:nvSpPr>
          <p:spPr>
            <a:xfrm>
              <a:off x="4572000" y="832104"/>
              <a:ext cx="4572000" cy="54864"/>
            </a:xfrm>
            <a:prstGeom prst="rect">
              <a:avLst/>
            </a:prstGeom>
            <a:solidFill>
              <a:srgbClr val="114D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309937" y="832104"/>
              <a:ext cx="1262063" cy="548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0" y="832104"/>
              <a:ext cx="3309937" cy="54864"/>
            </a:xfrm>
            <a:prstGeom prst="rect">
              <a:avLst/>
            </a:prstGeom>
            <a:solidFill>
              <a:srgbClr val="114D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3" name="Text Placeholder 9"/>
          <p:cNvSpPr txBox="1">
            <a:spLocks/>
          </p:cNvSpPr>
          <p:nvPr/>
        </p:nvSpPr>
        <p:spPr>
          <a:xfrm>
            <a:off x="5476875" y="6616700"/>
            <a:ext cx="3667125" cy="2413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>
              <a:buNone/>
              <a:defRPr sz="1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342900" indent="-342900" algn="r" defTabSz="457200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1" r:id="rId6"/>
    <p:sldLayoutId id="2147483727" r:id="rId7"/>
    <p:sldLayoutId id="2147483728" r:id="rId8"/>
    <p:sldLayoutId id="2147483729" r:id="rId9"/>
    <p:sldLayoutId id="2147483730" r:id="rId10"/>
    <p:sldLayoutId id="214748372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2pPr>
      <a:lvl3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3pPr>
      <a:lvl4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4pPr>
      <a:lvl5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5pPr>
      <a:lvl6pPr marL="4572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6pPr>
      <a:lvl7pPr marL="9144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7pPr>
      <a:lvl8pPr marL="13716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8pPr>
      <a:lvl9pPr marL="18288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500" b="1" dirty="0" smtClean="0"/>
              <a:t>NRS</a:t>
            </a:r>
            <a:r>
              <a:rPr lang="en-US" sz="1500" b="1" dirty="0"/>
              <a:t> 332.362 </a:t>
            </a:r>
            <a:r>
              <a:rPr lang="en-US" sz="1500" dirty="0"/>
              <a:t> </a:t>
            </a:r>
            <a:r>
              <a:rPr lang="en-US" sz="1500" b="1" dirty="0"/>
              <a:t>Duty of board of trustees of school district to adopt policy concerning performance contracts; requirements for policy; annual report.</a:t>
            </a:r>
          </a:p>
          <a:p>
            <a:pPr marL="0" indent="0">
              <a:buNone/>
            </a:pPr>
            <a:r>
              <a:rPr lang="en-US" sz="1500" b="1" dirty="0" smtClean="0"/>
              <a:t>1</a:t>
            </a:r>
            <a:r>
              <a:rPr lang="en-US" sz="1500" b="1" dirty="0"/>
              <a:t>. </a:t>
            </a:r>
            <a:r>
              <a:rPr lang="en-US" sz="1500" dirty="0"/>
              <a:t> The board of trustees of a school district shall adopt a policy setting forth the process for evaluating whether work to be performed on a building will be performed pursuant to a performance contract. The policy must include, without limitation:</a:t>
            </a:r>
          </a:p>
          <a:p>
            <a:pPr marL="0" indent="0">
              <a:buNone/>
            </a:pPr>
            <a:r>
              <a:rPr lang="en-US" sz="1500" dirty="0"/>
              <a:t> </a:t>
            </a:r>
            <a:r>
              <a:rPr lang="en-US" sz="1500" dirty="0" smtClean="0"/>
              <a:t>	</a:t>
            </a:r>
            <a:r>
              <a:rPr lang="en-US" sz="1500" b="1" dirty="0" smtClean="0"/>
              <a:t>(</a:t>
            </a:r>
            <a:r>
              <a:rPr lang="en-US" sz="1500" b="1" dirty="0"/>
              <a:t>a)</a:t>
            </a:r>
            <a:r>
              <a:rPr lang="en-US" sz="1500" dirty="0"/>
              <a:t> The criteria for determining the work which will be evaluated pursuant to the policy</a:t>
            </a:r>
            <a:r>
              <a:rPr lang="en-US" sz="1500" dirty="0" smtClean="0"/>
              <a:t>;</a:t>
            </a:r>
          </a:p>
          <a:p>
            <a:pPr marL="0" indent="0">
              <a:buNone/>
            </a:pPr>
            <a:r>
              <a:rPr lang="en-US" sz="1500" dirty="0"/>
              <a:t>	</a:t>
            </a:r>
            <a:r>
              <a:rPr lang="en-US" sz="1500" b="1" dirty="0" smtClean="0"/>
              <a:t>(</a:t>
            </a:r>
            <a:r>
              <a:rPr lang="en-US" sz="1500" b="1" dirty="0"/>
              <a:t>b)</a:t>
            </a:r>
            <a:r>
              <a:rPr lang="en-US" sz="1500" dirty="0"/>
              <a:t> The requirement that the board of trustees or its designee evaluate whether the work to be </a:t>
            </a:r>
            <a:r>
              <a:rPr lang="en-US" sz="1500" dirty="0" smtClean="0"/>
              <a:t>	performed</a:t>
            </a:r>
            <a:r>
              <a:rPr lang="en-US" sz="1500" dirty="0"/>
              <a:t>:</a:t>
            </a:r>
          </a:p>
          <a:p>
            <a:pPr marL="0" indent="0">
              <a:buNone/>
            </a:pPr>
            <a:r>
              <a:rPr lang="en-US" sz="1500" dirty="0" smtClean="0"/>
              <a:t>		(</a:t>
            </a:r>
            <a:r>
              <a:rPr lang="en-US" sz="1500" dirty="0"/>
              <a:t>1) Consists primarily of one or more operating cost-savings measures</a:t>
            </a:r>
            <a:r>
              <a:rPr lang="en-US" sz="1500" dirty="0" smtClean="0"/>
              <a:t>;</a:t>
            </a:r>
          </a:p>
          <a:p>
            <a:pPr marL="0" indent="0">
              <a:buNone/>
            </a:pPr>
            <a:r>
              <a:rPr lang="en-US" sz="1500" dirty="0" smtClean="0"/>
              <a:t>		(</a:t>
            </a:r>
            <a:r>
              <a:rPr lang="en-US" sz="1500" dirty="0"/>
              <a:t>2) Qualifies to be performed pursuant to a performance contract with a return on </a:t>
            </a:r>
            <a:r>
              <a:rPr lang="en-US" sz="1500" dirty="0" smtClean="0"/>
              <a:t>			investment </a:t>
            </a:r>
            <a:r>
              <a:rPr lang="en-US" sz="1500" dirty="0"/>
              <a:t>that the board of trustees determines would make entering into a performance </a:t>
            </a:r>
            <a:r>
              <a:rPr lang="en-US" sz="1500" dirty="0" smtClean="0"/>
              <a:t>		contract </a:t>
            </a:r>
            <a:r>
              <a:rPr lang="en-US" sz="1500" dirty="0"/>
              <a:t>in the best interest of the school district; </a:t>
            </a:r>
            <a:r>
              <a:rPr lang="en-US" sz="1500" dirty="0" smtClean="0"/>
              <a:t>and</a:t>
            </a:r>
          </a:p>
          <a:p>
            <a:pPr marL="0" indent="0">
              <a:buNone/>
            </a:pPr>
            <a:r>
              <a:rPr lang="en-US" sz="1500" dirty="0" smtClean="0"/>
              <a:t>		(</a:t>
            </a:r>
            <a:r>
              <a:rPr lang="en-US" sz="1500" dirty="0"/>
              <a:t>3) Would be more reasonably included under an existing performance contract rather </a:t>
            </a:r>
            <a:r>
              <a:rPr lang="en-US" sz="1500" dirty="0" smtClean="0"/>
              <a:t>		than </a:t>
            </a:r>
            <a:r>
              <a:rPr lang="en-US" sz="1500" dirty="0"/>
              <a:t>a new performance contract; </a:t>
            </a:r>
            <a:r>
              <a:rPr lang="en-US" sz="1500" dirty="0" smtClean="0"/>
              <a:t>and</a:t>
            </a:r>
          </a:p>
          <a:p>
            <a:pPr marL="0" indent="0">
              <a:buNone/>
            </a:pPr>
            <a:r>
              <a:rPr lang="en-US" sz="1500" dirty="0" smtClean="0"/>
              <a:t>	</a:t>
            </a:r>
            <a:r>
              <a:rPr lang="en-US" sz="1500" b="1" dirty="0" smtClean="0"/>
              <a:t>(</a:t>
            </a:r>
            <a:r>
              <a:rPr lang="en-US" sz="1500" b="1" dirty="0"/>
              <a:t>c)</a:t>
            </a:r>
            <a:r>
              <a:rPr lang="en-US" sz="1500" dirty="0"/>
              <a:t> The requirement that the board of trustees or its designee, if it determines not to enter into </a:t>
            </a:r>
            <a:r>
              <a:rPr lang="en-US" sz="1500" dirty="0" smtClean="0"/>
              <a:t>	a </a:t>
            </a:r>
            <a:r>
              <a:rPr lang="en-US" sz="1500" dirty="0"/>
              <a:t>performance contract, document the reasons for that determination</a:t>
            </a:r>
            <a:r>
              <a:rPr lang="en-US" sz="1500" dirty="0" smtClean="0"/>
              <a:t>.</a:t>
            </a:r>
          </a:p>
          <a:p>
            <a:pPr marL="0" indent="0">
              <a:buNone/>
            </a:pPr>
            <a:r>
              <a:rPr lang="en-US" sz="1500" b="1" dirty="0" smtClean="0"/>
              <a:t>2</a:t>
            </a:r>
            <a:r>
              <a:rPr lang="en-US" sz="1500" b="1" dirty="0"/>
              <a:t>. </a:t>
            </a:r>
            <a:r>
              <a:rPr lang="en-US" sz="1500" dirty="0"/>
              <a:t> The board of trustees of a school district shall cause to be prepared an annual report which sets forth the operating cost-savings measures, if any, that:</a:t>
            </a:r>
          </a:p>
          <a:p>
            <a:pPr marL="0" indent="0">
              <a:buNone/>
            </a:pPr>
            <a:r>
              <a:rPr lang="en-US" sz="1500" b="1" dirty="0" smtClean="0"/>
              <a:t>	(</a:t>
            </a:r>
            <a:r>
              <a:rPr lang="en-US" sz="1500" b="1" dirty="0"/>
              <a:t>a)</a:t>
            </a:r>
            <a:r>
              <a:rPr lang="en-US" sz="1500" dirty="0"/>
              <a:t> Were identified in a financial-grade operational audit submitted to the board of trustees </a:t>
            </a:r>
            <a:r>
              <a:rPr lang="en-US" sz="1500" dirty="0" smtClean="0"/>
              <a:t>		pursuant </a:t>
            </a:r>
            <a:r>
              <a:rPr lang="en-US" sz="1500" dirty="0"/>
              <a:t>to subsection 5 of NRS 332.360 during the immediately preceding year; </a:t>
            </a:r>
            <a:r>
              <a:rPr lang="en-US" sz="1500" dirty="0" smtClean="0"/>
              <a:t>and</a:t>
            </a:r>
          </a:p>
          <a:p>
            <a:pPr marL="0" indent="0">
              <a:buNone/>
            </a:pPr>
            <a:r>
              <a:rPr lang="en-US" sz="1500" b="1"/>
              <a:t>	</a:t>
            </a:r>
            <a:r>
              <a:rPr lang="en-US" sz="1500" b="1" smtClean="0"/>
              <a:t>(b</a:t>
            </a:r>
            <a:r>
              <a:rPr lang="en-US" sz="1500" b="1" dirty="0"/>
              <a:t>)</a:t>
            </a:r>
            <a:r>
              <a:rPr lang="en-US" sz="1500" dirty="0"/>
              <a:t> Were not included in a performance contract during the immediately preceding year.</a:t>
            </a:r>
          </a:p>
          <a:p>
            <a:pPr marL="0" indent="0">
              <a:buNone/>
            </a:pPr>
            <a:endParaRPr lang="en-US" sz="1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SB142 (2013)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617976"/>
      </p:ext>
    </p:extLst>
  </p:cSld>
  <p:clrMapOvr>
    <a:masterClrMapping/>
  </p:clrMapOvr>
</p:sld>
</file>

<file path=ppt/theme/theme1.xml><?xml version="1.0" encoding="utf-8"?>
<a:theme xmlns:a="http://schemas.openxmlformats.org/drawingml/2006/main" name="eere_template_blue">
  <a:themeElements>
    <a:clrScheme name="~~~ EERE Colors ~~~">
      <a:dk1>
        <a:srgbClr val="50565C"/>
      </a:dk1>
      <a:lt1>
        <a:sysClr val="window" lastClr="FFFFFF"/>
      </a:lt1>
      <a:dk2>
        <a:srgbClr val="6A737B"/>
      </a:dk2>
      <a:lt2>
        <a:srgbClr val="EEECE1"/>
      </a:lt2>
      <a:accent1>
        <a:srgbClr val="7AC143"/>
      </a:accent1>
      <a:accent2>
        <a:srgbClr val="FFD200"/>
      </a:accent2>
      <a:accent3>
        <a:srgbClr val="00A4E4"/>
      </a:accent3>
      <a:accent4>
        <a:srgbClr val="006892"/>
      </a:accent4>
      <a:accent5>
        <a:srgbClr val="00853F"/>
      </a:accent5>
      <a:accent6>
        <a:srgbClr val="F58025"/>
      </a:accent6>
      <a:hlink>
        <a:srgbClr val="006892"/>
      </a:hlink>
      <a:folHlink>
        <a:srgbClr val="6A73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fontScale="85000"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2323" b="1" i="0" u="none" strike="noStrike" kern="1200" cap="none" spc="0" normalizeH="0" baseline="0" noProof="0" dirty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0D61D9A546046876A5E53C6B820C5" ma:contentTypeVersion="0" ma:contentTypeDescription="Create a new document." ma:contentTypeScope="" ma:versionID="3c13fe8c5efc77d20bd1800207acbec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54DD1CC-7122-477C-B4ED-98011C7D8989}">
  <ds:schemaRefs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4409E00-0560-49C2-A024-ABA2965517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85BFAA-1A41-4A7F-A9FF-4014FFF2D7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3258</TotalTime>
  <Words>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eere_template_blue</vt:lpstr>
      <vt:lpstr>SB142 (2013)</vt:lpstr>
    </vt:vector>
  </TitlesOfParts>
  <Company>NREL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 Technical Assistance Program</dc:title>
  <dc:creator>Courtney Welch</dc:creator>
  <cp:lastModifiedBy>LindaV4-</cp:lastModifiedBy>
  <cp:revision>375</cp:revision>
  <cp:lastPrinted>2013-12-17T15:55:11Z</cp:lastPrinted>
  <dcterms:created xsi:type="dcterms:W3CDTF">2010-09-29T17:02:00Z</dcterms:created>
  <dcterms:modified xsi:type="dcterms:W3CDTF">2014-03-13T06:31:16Z</dcterms:modified>
</cp:coreProperties>
</file>